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nter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web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6130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eb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175279" y="2190540"/>
            <a:ext cx="3285811" cy="328581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55409" y="2731446"/>
            <a:ext cx="5767784" cy="15427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480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</a:rPr>
              <a:t>Road Condition Analysis using Deep Learning</a:t>
            </a:r>
            <a:endParaRPr lang="en-US" sz="4800" b="1" dirty="0"/>
          </a:p>
        </p:txBody>
      </p:sp>
      <p:sp>
        <p:nvSpPr>
          <p:cNvPr id="4" name="Text 1"/>
          <p:cNvSpPr/>
          <p:nvPr/>
        </p:nvSpPr>
        <p:spPr>
          <a:xfrm>
            <a:off x="3697763" y="542610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</a:rPr>
              <a:t>Team 16 – Route 0x78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37059"/>
            <a:ext cx="7556421" cy="2835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Real</a:t>
            </a:r>
          </a:p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161613"/>
                </a:solidFill>
                <a:latin typeface="Arial" panose="020B0604020202020204" pitchFamily="34" charset="0"/>
              </a:rPr>
              <a:t>Change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1133951" y="4667726"/>
            <a:ext cx="721625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With our application, we can tackle the issue we mentioned earlier.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Road Condition Analysis using Deep Learning—from phone camera to operational map, in minutes.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4412575"/>
            <a:ext cx="30480" cy="1599009"/>
          </a:xfrm>
          <a:prstGeom prst="rect">
            <a:avLst/>
          </a:prstGeom>
          <a:solidFill>
            <a:srgbClr val="28282F"/>
          </a:solidFill>
          <a:ln/>
        </p:spPr>
      </p:sp>
      <p:sp>
        <p:nvSpPr>
          <p:cNvPr id="6" name="Text 3"/>
          <p:cNvSpPr/>
          <p:nvPr/>
        </p:nvSpPr>
        <p:spPr>
          <a:xfrm>
            <a:off x="793790" y="626673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Built on open standards, ready for humanitarian logistics teams worldwide.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5297091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The Critical Challenge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26644"/>
            <a:ext cx="3816548" cy="386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Unknown Road Conditions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721638" y="2319338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Teams working in disaster response and UN field missions often navigate unmarked or outdated roads. A route that appeared paved six months ago might now be gravel—or worse.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3494603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Time lost on impassable routes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3896678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Increased operational risk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638" y="4298752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Mission delays and inefficiencies</a:t>
            </a:r>
            <a:endParaRPr lang="en-US" sz="16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4280" y="1752481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63591"/>
            <a:ext cx="59482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Our Solution Overview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225998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4360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Capture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4850487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Record road conditions using Android device camera while collecting GPS and orientation data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3225998"/>
            <a:ext cx="4347567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68171" y="4360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Classify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68171" y="4850487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AI-powered ResNet classifier labels surfaces as asphalt, paved, or unpaved with confidence scores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3225998"/>
            <a:ext cx="4347567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4360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Visualize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4850487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Results rendered on interactive maps using open geospatial standards for universal compatibility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23635" y="1252418"/>
            <a:ext cx="7629525" cy="658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Standards-Based Architecture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223635" y="2226469"/>
            <a:ext cx="3729395" cy="2943939"/>
          </a:xfrm>
          <a:prstGeom prst="roundRect">
            <a:avLst>
              <a:gd name="adj" fmla="val 1073"/>
            </a:avLst>
          </a:prstGeom>
          <a:solidFill>
            <a:srgbClr val="F9F8F5"/>
          </a:solidFill>
          <a:ln w="22860">
            <a:solidFill>
              <a:srgbClr val="D3D1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7117" y="2459950"/>
            <a:ext cx="2905006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GeoPose 1.0 Integration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457117" y="2915245"/>
            <a:ext cx="3262432" cy="20216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Each captured frame synchronized with GNSS coordinates and device orientation using OGC GeoPose standard for precise spatial referencing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10163651" y="2226469"/>
            <a:ext cx="3729514" cy="2943939"/>
          </a:xfrm>
          <a:prstGeom prst="roundRect">
            <a:avLst>
              <a:gd name="adj" fmla="val 1073"/>
            </a:avLst>
          </a:prstGeom>
          <a:solidFill>
            <a:srgbClr val="F9F8F5"/>
          </a:solidFill>
          <a:ln w="22860">
            <a:solidFill>
              <a:srgbClr val="D3D1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97133" y="2459950"/>
            <a:ext cx="3053715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TDML-AI JSON Structure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0397133" y="2915245"/>
            <a:ext cx="3262551" cy="16847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Machine learning results packaged in standardized format ensuring labels, confidence scores, and context data travel together seamlessly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23635" y="5381030"/>
            <a:ext cx="7669530" cy="1596152"/>
          </a:xfrm>
          <a:prstGeom prst="roundRect">
            <a:avLst>
              <a:gd name="adj" fmla="val 1980"/>
            </a:avLst>
          </a:prstGeom>
          <a:solidFill>
            <a:srgbClr val="F9F8F5"/>
          </a:solidFill>
          <a:ln w="22860">
            <a:solidFill>
              <a:srgbClr val="D3D1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57117" y="5614511"/>
            <a:ext cx="3551992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Urban Digital Twin Alignment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6457117" y="6069806"/>
            <a:ext cx="7202567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Built following UDTIP engineering specifications to integrate with larger Urban Digital Twin ecosystems and mission planning systems</a:t>
            </a:r>
            <a:endParaRPr lang="en-US" sz="16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8C20A1A-6F6B-74A9-BB2B-957592F34C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810" y="2874249"/>
            <a:ext cx="5486400" cy="274026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69007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Technical Implementation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68366"/>
            <a:ext cx="365129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Deep Learning Pipeline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2820472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ResNet Architecture:</a:t>
            </a: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Chosen for optimal balance of accuracy and mobile efficiency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625572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Training Dataset:</a:t>
            </a: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RTK-style road dataset augmented with field captures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430673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Seven Categories:</a:t>
            </a: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Grouped under asphalt, paved, and unpaved classifications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3577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Processing:</a:t>
            </a: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On-device inference for immediate results</a:t>
            </a:r>
            <a:endParaRPr lang="en-US" sz="1750" dirty="0"/>
          </a:p>
        </p:txBody>
      </p:sp>
      <p:pic>
        <p:nvPicPr>
          <p:cNvPr id="8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878709" y="2381011"/>
            <a:ext cx="5148790" cy="333650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4839" y="760571"/>
            <a:ext cx="5203865" cy="548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Mobile Application Demo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614839" y="1573054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Arial" panose="020B0604020202020204" pitchFamily="34" charset="0"/>
                <a:ea typeface="DM Sans Light" pitchFamily="34" charset="-122"/>
                <a:cs typeface="Arial" panose="020B0604020202020204" pitchFamily="34" charset="0"/>
              </a:rPr>
              <a:t>01</a:t>
            </a:r>
            <a:endParaRPr lang="en-US" sz="1350" dirty="0"/>
          </a:p>
        </p:txBody>
      </p:sp>
      <p:sp>
        <p:nvSpPr>
          <p:cNvPr id="5" name="Shape 2"/>
          <p:cNvSpPr/>
          <p:nvPr/>
        </p:nvSpPr>
        <p:spPr>
          <a:xfrm>
            <a:off x="614839" y="1848683"/>
            <a:ext cx="7914323" cy="22860"/>
          </a:xfrm>
          <a:prstGeom prst="rect">
            <a:avLst/>
          </a:prstGeom>
          <a:solidFill>
            <a:srgbClr val="28282F"/>
          </a:solidFill>
          <a:ln/>
        </p:spPr>
      </p:sp>
      <p:sp>
        <p:nvSpPr>
          <p:cNvPr id="6" name="Text 3"/>
          <p:cNvSpPr/>
          <p:nvPr/>
        </p:nvSpPr>
        <p:spPr>
          <a:xfrm>
            <a:off x="614839" y="1982153"/>
            <a:ext cx="2396490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Capture Road Segment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14839" y="2361962"/>
            <a:ext cx="7914323" cy="562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Tap Record for video or Snap for single frame capture with automatic GPS and orientation logging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614839" y="3231475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Arial" panose="020B0604020202020204" pitchFamily="34" charset="0"/>
                <a:ea typeface="DM Sans Light" pitchFamily="34" charset="-122"/>
                <a:cs typeface="Arial" panose="020B0604020202020204" pitchFamily="34" charset="0"/>
              </a:rPr>
              <a:t>02</a:t>
            </a:r>
            <a:endParaRPr lang="en-US" sz="1350" dirty="0"/>
          </a:p>
        </p:txBody>
      </p:sp>
      <p:sp>
        <p:nvSpPr>
          <p:cNvPr id="9" name="Shape 6"/>
          <p:cNvSpPr/>
          <p:nvPr/>
        </p:nvSpPr>
        <p:spPr>
          <a:xfrm>
            <a:off x="614839" y="3507105"/>
            <a:ext cx="7914323" cy="22860"/>
          </a:xfrm>
          <a:prstGeom prst="rect">
            <a:avLst/>
          </a:prstGeom>
          <a:solidFill>
            <a:srgbClr val="28282F"/>
          </a:solidFill>
          <a:ln/>
        </p:spPr>
      </p:sp>
      <p:sp>
        <p:nvSpPr>
          <p:cNvPr id="10" name="Text 7"/>
          <p:cNvSpPr/>
          <p:nvPr/>
        </p:nvSpPr>
        <p:spPr>
          <a:xfrm>
            <a:off x="614839" y="3640574"/>
            <a:ext cx="2891790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Extract and Process Frames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614839" y="4020383"/>
            <a:ext cx="7914323" cy="5622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FFmpeg samples frames deterministically, synchronizes with GNSS timestamps and device pose data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614839" y="4889897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Arial" panose="020B0604020202020204" pitchFamily="34" charset="0"/>
                <a:ea typeface="DM Sans Light" pitchFamily="34" charset="-122"/>
                <a:cs typeface="Arial" panose="020B0604020202020204" pitchFamily="34" charset="0"/>
              </a:rPr>
              <a:t>03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14839" y="5165527"/>
            <a:ext cx="7914323" cy="22860"/>
          </a:xfrm>
          <a:prstGeom prst="rect">
            <a:avLst/>
          </a:prstGeom>
          <a:solidFill>
            <a:srgbClr val="28282F"/>
          </a:solidFill>
          <a:ln/>
        </p:spPr>
      </p:sp>
      <p:sp>
        <p:nvSpPr>
          <p:cNvPr id="14" name="Text 11"/>
          <p:cNvSpPr/>
          <p:nvPr/>
        </p:nvSpPr>
        <p:spPr>
          <a:xfrm>
            <a:off x="614839" y="5298996"/>
            <a:ext cx="2223968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Classify Surface Type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614839" y="5678805"/>
            <a:ext cx="7914323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ResNet model analyzes each frame and assigns surface classification with confidence metrics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614839" y="6267212"/>
            <a:ext cx="175617" cy="219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Arial" panose="020B0604020202020204" pitchFamily="34" charset="0"/>
                <a:ea typeface="DM Sans Light" pitchFamily="34" charset="-122"/>
                <a:cs typeface="Arial" panose="020B0604020202020204" pitchFamily="34" charset="0"/>
              </a:rPr>
              <a:t>04</a:t>
            </a:r>
            <a:endParaRPr lang="en-US" sz="1350" dirty="0"/>
          </a:p>
        </p:txBody>
      </p:sp>
      <p:sp>
        <p:nvSpPr>
          <p:cNvPr id="17" name="Shape 14"/>
          <p:cNvSpPr/>
          <p:nvPr/>
        </p:nvSpPr>
        <p:spPr>
          <a:xfrm>
            <a:off x="614839" y="6542842"/>
            <a:ext cx="7914323" cy="22860"/>
          </a:xfrm>
          <a:prstGeom prst="rect">
            <a:avLst/>
          </a:prstGeom>
          <a:solidFill>
            <a:srgbClr val="28282F"/>
          </a:solidFill>
          <a:ln/>
        </p:spPr>
      </p:sp>
      <p:sp>
        <p:nvSpPr>
          <p:cNvPr id="18" name="Text 15"/>
          <p:cNvSpPr/>
          <p:nvPr/>
        </p:nvSpPr>
        <p:spPr>
          <a:xfrm>
            <a:off x="614839" y="6676311"/>
            <a:ext cx="2195989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Upload to Cloud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614839" y="7056120"/>
            <a:ext cx="7914323" cy="2811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Images and GeoPose/TDML files automatically sync to Firebase for instant map visualization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84501" y="1273735"/>
            <a:ext cx="5486400" cy="54864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6718" y="503158"/>
            <a:ext cx="6983373" cy="571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Firebase Integration &amp; Data Flow</a:t>
            </a:r>
            <a:endParaRPr lang="en-US" sz="36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3537" y="1349335"/>
            <a:ext cx="7329726" cy="565511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409861" y="3859254"/>
            <a:ext cx="1278344" cy="5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Firebase Data Flow</a:t>
            </a:r>
            <a:endParaRPr lang="en-US" sz="1350" dirty="0"/>
          </a:p>
        </p:txBody>
      </p:sp>
      <p:sp>
        <p:nvSpPr>
          <p:cNvPr id="6" name="Text 2"/>
          <p:cNvSpPr/>
          <p:nvPr/>
        </p:nvSpPr>
        <p:spPr>
          <a:xfrm>
            <a:off x="10667420" y="5459620"/>
            <a:ext cx="1901765" cy="584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Cloud Processing</a:t>
            </a:r>
            <a:endParaRPr lang="en-US" sz="1350" dirty="0"/>
          </a:p>
        </p:txBody>
      </p:sp>
      <p:sp>
        <p:nvSpPr>
          <p:cNvPr id="7" name="Text 3"/>
          <p:cNvSpPr/>
          <p:nvPr/>
        </p:nvSpPr>
        <p:spPr>
          <a:xfrm>
            <a:off x="10667420" y="6127373"/>
            <a:ext cx="1901765" cy="4676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Normalize GeoPose and TDML-AI</a:t>
            </a:r>
            <a:endParaRPr lang="en-US" sz="1050" dirty="0"/>
          </a:p>
        </p:txBody>
      </p:sp>
      <p:sp>
        <p:nvSpPr>
          <p:cNvPr id="8" name="Text 4"/>
          <p:cNvSpPr/>
          <p:nvPr/>
        </p:nvSpPr>
        <p:spPr>
          <a:xfrm>
            <a:off x="6697276" y="3735024"/>
            <a:ext cx="1943337" cy="292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Interactive Map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6697276" y="4110473"/>
            <a:ext cx="1943337" cy="4676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Visualizes GeoPose &amp; model output</a:t>
            </a:r>
            <a:endParaRPr lang="en-US" sz="1050" dirty="0"/>
          </a:p>
        </p:txBody>
      </p:sp>
      <p:sp>
        <p:nvSpPr>
          <p:cNvPr id="10" name="Text 6"/>
          <p:cNvSpPr/>
          <p:nvPr/>
        </p:nvSpPr>
        <p:spPr>
          <a:xfrm>
            <a:off x="7497540" y="5605773"/>
            <a:ext cx="1901765" cy="292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Sync &amp; Rules</a:t>
            </a:r>
            <a:endParaRPr lang="en-US" sz="1350" dirty="0"/>
          </a:p>
        </p:txBody>
      </p:sp>
      <p:sp>
        <p:nvSpPr>
          <p:cNvPr id="11" name="Text 7"/>
          <p:cNvSpPr/>
          <p:nvPr/>
        </p:nvSpPr>
        <p:spPr>
          <a:xfrm>
            <a:off x="7497540" y="5981221"/>
            <a:ext cx="1901765" cy="4676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Security and realtime listeners</a:t>
            </a:r>
            <a:endParaRPr lang="en-US" sz="1050" dirty="0"/>
          </a:p>
        </p:txBody>
      </p:sp>
      <p:sp>
        <p:nvSpPr>
          <p:cNvPr id="12" name="Text 8"/>
          <p:cNvSpPr/>
          <p:nvPr/>
        </p:nvSpPr>
        <p:spPr>
          <a:xfrm>
            <a:off x="11457291" y="3724631"/>
            <a:ext cx="1943336" cy="292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Realtime Upload</a:t>
            </a:r>
            <a:endParaRPr lang="en-US" sz="1350" dirty="0"/>
          </a:p>
        </p:txBody>
      </p:sp>
      <p:sp>
        <p:nvSpPr>
          <p:cNvPr id="13" name="Text 9"/>
          <p:cNvSpPr/>
          <p:nvPr/>
        </p:nvSpPr>
        <p:spPr>
          <a:xfrm>
            <a:off x="11457291" y="4100080"/>
            <a:ext cx="1943336" cy="4676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Push to Firebase Cloud Storage</a:t>
            </a:r>
            <a:endParaRPr lang="en-US" sz="1050" dirty="0"/>
          </a:p>
        </p:txBody>
      </p:sp>
      <p:sp>
        <p:nvSpPr>
          <p:cNvPr id="14" name="Text 10"/>
          <p:cNvSpPr/>
          <p:nvPr/>
        </p:nvSpPr>
        <p:spPr>
          <a:xfrm>
            <a:off x="9035711" y="1775935"/>
            <a:ext cx="1953730" cy="2923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35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Android App</a:t>
            </a:r>
            <a:endParaRPr lang="en-US" sz="1350" dirty="0"/>
          </a:p>
        </p:txBody>
      </p:sp>
      <p:sp>
        <p:nvSpPr>
          <p:cNvPr id="15" name="Text 11"/>
          <p:cNvSpPr/>
          <p:nvPr/>
        </p:nvSpPr>
        <p:spPr>
          <a:xfrm>
            <a:off x="9035711" y="2151384"/>
            <a:ext cx="1953730" cy="4676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Collects GeoPose &amp; TDML-AI</a:t>
            </a:r>
            <a:endParaRPr lang="en-US" sz="1050" dirty="0"/>
          </a:p>
        </p:txBody>
      </p:sp>
      <p:sp>
        <p:nvSpPr>
          <p:cNvPr id="16" name="Text 12"/>
          <p:cNvSpPr/>
          <p:nvPr/>
        </p:nvSpPr>
        <p:spPr>
          <a:xfrm>
            <a:off x="6126718" y="7210187"/>
            <a:ext cx="7863364" cy="585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Seamless cloud integration enables real-time synchronization between field teams and mission planners using Firebase's robust infrastructure.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54317"/>
            <a:ext cx="69539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Key Challenges Overcome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316724"/>
            <a:ext cx="4196358" cy="2758559"/>
          </a:xfrm>
          <a:prstGeom prst="roundRect">
            <a:avLst>
              <a:gd name="adj" fmla="val 1233"/>
            </a:avLst>
          </a:prstGeom>
          <a:solidFill>
            <a:srgbClr val="EDEBE3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35435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Data Imbalance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4033957"/>
            <a:ext cx="37427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Underrepresented classes like "bad unpaved" required targeted field collection and strategic data augmentation techniques to achieve model accuracy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316724"/>
            <a:ext cx="4196358" cy="2758559"/>
          </a:xfrm>
          <a:prstGeom prst="roundRect">
            <a:avLst>
              <a:gd name="adj" fmla="val 1233"/>
            </a:avLst>
          </a:prstGeom>
          <a:solidFill>
            <a:srgbClr val="EDEBE3"/>
          </a:solidFill>
          <a:ln/>
        </p:spPr>
      </p:sp>
      <p:sp>
        <p:nvSpPr>
          <p:cNvPr id="7" name="Text 5"/>
          <p:cNvSpPr/>
          <p:nvPr/>
        </p:nvSpPr>
        <p:spPr>
          <a:xfrm>
            <a:off x="5443776" y="35435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Mobile Deployment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43776" y="4033957"/>
            <a:ext cx="37427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Converting and optimizing neural networks for Android, integrating camera, GNSS, and storage systems into responsive user interface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316724"/>
            <a:ext cx="4196358" cy="2758559"/>
          </a:xfrm>
          <a:prstGeom prst="roundRect">
            <a:avLst>
              <a:gd name="adj" fmla="val 1233"/>
            </a:avLst>
          </a:prstGeom>
          <a:solidFill>
            <a:srgbClr val="EDEBE3"/>
          </a:solidFill>
          <a:ln/>
        </p:spPr>
      </p:sp>
      <p:sp>
        <p:nvSpPr>
          <p:cNvPr id="10" name="Text 8"/>
          <p:cNvSpPr/>
          <p:nvPr/>
        </p:nvSpPr>
        <p:spPr>
          <a:xfrm>
            <a:off x="9866948" y="3543538"/>
            <a:ext cx="31018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Real-time Performance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6948" y="4033957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Balancing classification accuracy with processing speed to maintain smooth user experience during field operations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47155"/>
            <a:ext cx="62475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Development Roadmap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695944"/>
            <a:ext cx="13042821" cy="30480"/>
          </a:xfrm>
          <a:prstGeom prst="roundRect">
            <a:avLst>
              <a:gd name="adj" fmla="val 111628"/>
            </a:avLst>
          </a:prstGeom>
          <a:solidFill>
            <a:srgbClr val="D3D1C9"/>
          </a:solidFill>
          <a:ln/>
        </p:spPr>
      </p:sp>
      <p:sp>
        <p:nvSpPr>
          <p:cNvPr id="4" name="Shape 2"/>
          <p:cNvSpPr/>
          <p:nvPr/>
        </p:nvSpPr>
        <p:spPr>
          <a:xfrm>
            <a:off x="3968353" y="4015502"/>
            <a:ext cx="30480" cy="680442"/>
          </a:xfrm>
          <a:prstGeom prst="roundRect">
            <a:avLst>
              <a:gd name="adj" fmla="val 111628"/>
            </a:avLst>
          </a:prstGeom>
          <a:solidFill>
            <a:srgbClr val="D3D1C9"/>
          </a:solidFill>
          <a:ln/>
        </p:spPr>
      </p:sp>
      <p:sp>
        <p:nvSpPr>
          <p:cNvPr id="5" name="Shape 3"/>
          <p:cNvSpPr/>
          <p:nvPr/>
        </p:nvSpPr>
        <p:spPr>
          <a:xfrm>
            <a:off x="3728442" y="444079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6" name="Text 4"/>
          <p:cNvSpPr/>
          <p:nvPr/>
        </p:nvSpPr>
        <p:spPr>
          <a:xfrm>
            <a:off x="3813512" y="44832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2565916" y="22095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Dataset Expansion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20604" y="2699980"/>
            <a:ext cx="592597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Scale training data through partnerships with humanitarian field teams across diverse geographic regions and road conditions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299841" y="4695944"/>
            <a:ext cx="30480" cy="680442"/>
          </a:xfrm>
          <a:prstGeom prst="roundRect">
            <a:avLst>
              <a:gd name="adj" fmla="val 111628"/>
            </a:avLst>
          </a:prstGeom>
          <a:solidFill>
            <a:srgbClr val="D3D1C9"/>
          </a:solidFill>
          <a:ln/>
        </p:spPr>
      </p:sp>
      <p:sp>
        <p:nvSpPr>
          <p:cNvPr id="10" name="Shape 8"/>
          <p:cNvSpPr/>
          <p:nvPr/>
        </p:nvSpPr>
        <p:spPr>
          <a:xfrm>
            <a:off x="7059930" y="444079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11" name="Text 9"/>
          <p:cNvSpPr/>
          <p:nvPr/>
        </p:nvSpPr>
        <p:spPr>
          <a:xfrm>
            <a:off x="7145000" y="44832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5694878" y="5603200"/>
            <a:ext cx="32404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On-Device Optimization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4352092" y="6093619"/>
            <a:ext cx="592609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model quantization and edge computing techniques to reduce inference time and bandwidth requirements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10631448" y="4015502"/>
            <a:ext cx="30480" cy="680442"/>
          </a:xfrm>
          <a:prstGeom prst="roundRect">
            <a:avLst>
              <a:gd name="adj" fmla="val 111628"/>
            </a:avLst>
          </a:prstGeom>
          <a:solidFill>
            <a:srgbClr val="D3D1C9"/>
          </a:solidFill>
          <a:ln/>
        </p:spPr>
      </p:sp>
      <p:sp>
        <p:nvSpPr>
          <p:cNvPr id="15" name="Shape 13"/>
          <p:cNvSpPr/>
          <p:nvPr/>
        </p:nvSpPr>
        <p:spPr>
          <a:xfrm>
            <a:off x="10391537" y="444079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DEBE3"/>
          </a:solidFill>
          <a:ln/>
        </p:spPr>
      </p:sp>
      <p:sp>
        <p:nvSpPr>
          <p:cNvPr id="16" name="Text 14"/>
          <p:cNvSpPr/>
          <p:nvPr/>
        </p:nvSpPr>
        <p:spPr>
          <a:xfrm>
            <a:off x="10476607" y="44832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9106376" y="2209562"/>
            <a:ext cx="30806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61613"/>
                </a:solidFill>
                <a:latin typeface="Arial" panose="020B0604020202020204" pitchFamily="34" charset="0"/>
                <a:ea typeface="DM Sans Medium" pitchFamily="34" charset="-122"/>
                <a:cs typeface="Arial" panose="020B0604020202020204" pitchFamily="34" charset="0"/>
              </a:rPr>
              <a:t>Enhanced Visualization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683698" y="2699980"/>
            <a:ext cx="592609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 richer map layers with 3D context, elevation profiles, and integration with mission planning dashboards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528</Words>
  <Application>Microsoft Office PowerPoint</Application>
  <PresentationFormat>Custom</PresentationFormat>
  <Paragraphs>86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wick</dc:creator>
  <cp:lastModifiedBy>Jamie Ochir</cp:lastModifiedBy>
  <cp:revision>4</cp:revision>
  <dcterms:created xsi:type="dcterms:W3CDTF">2025-09-26T10:47:33Z</dcterms:created>
  <dcterms:modified xsi:type="dcterms:W3CDTF">2025-09-26T14:51:39Z</dcterms:modified>
</cp:coreProperties>
</file>